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
      <p:font typeface="Montserrat"/>
      <p:regular r:id="rId22"/>
      <p:bold r:id="rId23"/>
      <p:italic r:id="rId24"/>
      <p:boldItalic r:id="rId25"/>
    </p:embeddedFont>
    <p:embeddedFont>
      <p:font typeface="Lato"/>
      <p:regular r:id="rId26"/>
      <p:bold r:id="rId27"/>
      <p:italic r:id="rId28"/>
      <p:boldItalic r:id="rId29"/>
    </p:embeddedFont>
    <p:embeddedFont>
      <p:font typeface="Averag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BEE396-3A02-4303-AF2D-A39ECC8D0884}">
  <a:tblStyle styleId="{B7BEE396-3A02-4303-AF2D-A39ECC8D08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Montserrat-regular.fntdata"/><Relationship Id="rId21" Type="http://schemas.openxmlformats.org/officeDocument/2006/relationships/font" Target="fonts/Roboto-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Averag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drive.google.com/file/d/1foiTf8oiPFQLewWqYNiZ_A7r48SzmcFK/view" TargetMode="External"/><Relationship Id="rId4" Type="http://schemas.openxmlformats.org/officeDocument/2006/relationships/image" Target="../media/image10.jpg"/><Relationship Id="rId5" Type="http://schemas.openxmlformats.org/officeDocument/2006/relationships/image" Target="../media/image13.gif"/><Relationship Id="rId6"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en.wikipedia.org/wiki/Infectious_disease" TargetMode="External"/><Relationship Id="rId4" Type="http://schemas.openxmlformats.org/officeDocument/2006/relationships/hyperlink" Target="https://en.wikipedia.org/wiki/Severe_acute_respiratory_syndrome_coronavirus_2" TargetMode="External"/><Relationship Id="rId9" Type="http://schemas.openxmlformats.org/officeDocument/2006/relationships/hyperlink" Target="https://en.wikipedia.org/wiki/2019%E2%80%9320_coronavirus_pandemic_deaths/WHO_situation_reports" TargetMode="External"/><Relationship Id="rId5" Type="http://schemas.openxmlformats.org/officeDocument/2006/relationships/hyperlink" Target="https://en.wikipedia.org/wiki/Wuhan" TargetMode="External"/><Relationship Id="rId6" Type="http://schemas.openxmlformats.org/officeDocument/2006/relationships/hyperlink" Target="https://en.wikipedia.org/wiki/Hubei" TargetMode="External"/><Relationship Id="rId7" Type="http://schemas.openxmlformats.org/officeDocument/2006/relationships/hyperlink" Target="https://en.wikipedia.org/wiki/2019%E2%80%9320_coronavirus_pandemic" TargetMode="External"/><Relationship Id="rId8" Type="http://schemas.openxmlformats.org/officeDocument/2006/relationships/hyperlink" Target="https://en.wikipedia.org/wiki/2019%E2%80%9320_coronavirus_pandemic_cases/WHO_situation_repor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hyperlink" Target="https://www.atss.in/people-counting-cctv-solutio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21025" y="1578400"/>
            <a:ext cx="59292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Hackathon- CoVID-19</a:t>
            </a:r>
            <a:endParaRPr/>
          </a:p>
        </p:txBody>
      </p:sp>
      <p:sp>
        <p:nvSpPr>
          <p:cNvPr id="229" name="Google Shape;229;p17"/>
          <p:cNvSpPr txBox="1"/>
          <p:nvPr>
            <p:ph idx="1" type="subTitle"/>
          </p:nvPr>
        </p:nvSpPr>
        <p:spPr>
          <a:xfrm>
            <a:off x="5579525" y="3721225"/>
            <a:ext cx="3470700" cy="132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Amrit				Keshav</a:t>
            </a:r>
            <a:endParaRPr/>
          </a:p>
          <a:p>
            <a:pPr indent="0" lvl="0" marL="0" rtl="0" algn="l">
              <a:lnSpc>
                <a:spcPct val="115000"/>
              </a:lnSpc>
              <a:spcBef>
                <a:spcPts val="1600"/>
              </a:spcBef>
              <a:spcAft>
                <a:spcPts val="0"/>
              </a:spcAft>
              <a:buNone/>
            </a:pPr>
            <a:r>
              <a:rPr lang="en-GB"/>
              <a:t>Manas 			Ranajeet</a:t>
            </a:r>
            <a:endParaRPr/>
          </a:p>
          <a:p>
            <a:pPr indent="0" lvl="0" marL="0" rtl="0" algn="l">
              <a:lnSpc>
                <a:spcPct val="115000"/>
              </a:lnSpc>
              <a:spcBef>
                <a:spcPts val="1600"/>
              </a:spcBef>
              <a:spcAft>
                <a:spcPts val="0"/>
              </a:spcAft>
              <a:buNone/>
            </a:pPr>
            <a:r>
              <a:rPr lang="en-GB"/>
              <a:t>Chandeep			Manprit</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6"/>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pic>
        <p:nvPicPr>
          <p:cNvPr id="375" name="Google Shape;375;p26" title="copy2.mp4">
            <a:hlinkClick r:id="rId3"/>
          </p:cNvPr>
          <p:cNvPicPr preferRelativeResize="0"/>
          <p:nvPr/>
        </p:nvPicPr>
        <p:blipFill>
          <a:blip r:embed="rId4">
            <a:alphaModFix/>
          </a:blip>
          <a:stretch>
            <a:fillRect/>
          </a:stretch>
        </p:blipFill>
        <p:spPr>
          <a:xfrm>
            <a:off x="152400" y="1460250"/>
            <a:ext cx="4900453" cy="2102003"/>
          </a:xfrm>
          <a:prstGeom prst="rect">
            <a:avLst/>
          </a:prstGeom>
          <a:noFill/>
          <a:ln>
            <a:noFill/>
          </a:ln>
        </p:spPr>
      </p:pic>
      <p:pic>
        <p:nvPicPr>
          <p:cNvPr id="376" name="Google Shape;376;p26"/>
          <p:cNvPicPr preferRelativeResize="0"/>
          <p:nvPr/>
        </p:nvPicPr>
        <p:blipFill>
          <a:blip r:embed="rId5">
            <a:alphaModFix/>
          </a:blip>
          <a:stretch>
            <a:fillRect/>
          </a:stretch>
        </p:blipFill>
        <p:spPr>
          <a:xfrm>
            <a:off x="5205250" y="393750"/>
            <a:ext cx="3081949" cy="1733600"/>
          </a:xfrm>
          <a:prstGeom prst="rect">
            <a:avLst/>
          </a:prstGeom>
          <a:noFill/>
          <a:ln>
            <a:noFill/>
          </a:ln>
        </p:spPr>
      </p:pic>
      <p:pic>
        <p:nvPicPr>
          <p:cNvPr id="377" name="Google Shape;377;p26"/>
          <p:cNvPicPr preferRelativeResize="0"/>
          <p:nvPr/>
        </p:nvPicPr>
        <p:blipFill>
          <a:blip r:embed="rId6">
            <a:alphaModFix/>
          </a:blip>
          <a:stretch>
            <a:fillRect/>
          </a:stretch>
        </p:blipFill>
        <p:spPr>
          <a:xfrm>
            <a:off x="5205250" y="2313900"/>
            <a:ext cx="2643300" cy="198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7"/>
          <p:cNvSpPr txBox="1"/>
          <p:nvPr>
            <p:ph type="title"/>
          </p:nvPr>
        </p:nvSpPr>
        <p:spPr>
          <a:xfrm>
            <a:off x="3137750" y="21909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Problem Statement</a:t>
            </a:r>
            <a:endParaRPr>
              <a:solidFill>
                <a:srgbClr val="FFFFFF"/>
              </a:solidFill>
              <a:latin typeface="Montserrat"/>
              <a:ea typeface="Montserrat"/>
              <a:cs typeface="Montserrat"/>
              <a:sym typeface="Montserrat"/>
            </a:endParaRPr>
          </a:p>
        </p:txBody>
      </p:sp>
      <p:sp>
        <p:nvSpPr>
          <p:cNvPr id="237" name="Google Shape;237;p18"/>
          <p:cNvSpPr txBox="1"/>
          <p:nvPr/>
        </p:nvSpPr>
        <p:spPr>
          <a:xfrm>
            <a:off x="1294298" y="2748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Flow diagram</a:t>
            </a:r>
            <a:endParaRPr sz="1800">
              <a:solidFill>
                <a:srgbClr val="CACACA"/>
              </a:solidFill>
              <a:latin typeface="Average"/>
              <a:ea typeface="Average"/>
              <a:cs typeface="Average"/>
              <a:sym typeface="Average"/>
            </a:endParaRPr>
          </a:p>
        </p:txBody>
      </p:sp>
      <p:sp>
        <p:nvSpPr>
          <p:cNvPr id="238" name="Google Shape;238;p18"/>
          <p:cNvSpPr txBox="1"/>
          <p:nvPr/>
        </p:nvSpPr>
        <p:spPr>
          <a:xfrm>
            <a:off x="1294298" y="3074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Results</a:t>
            </a:r>
            <a:endParaRPr>
              <a:solidFill>
                <a:srgbClr val="FFFFFF"/>
              </a:solidFill>
              <a:latin typeface="Montserrat"/>
              <a:ea typeface="Montserrat"/>
              <a:cs typeface="Montserrat"/>
              <a:sym typeface="Montserrat"/>
            </a:endParaRPr>
          </a:p>
        </p:txBody>
      </p:sp>
      <p:sp>
        <p:nvSpPr>
          <p:cNvPr id="239" name="Google Shape;239;p18"/>
          <p:cNvSpPr txBox="1"/>
          <p:nvPr/>
        </p:nvSpPr>
        <p:spPr>
          <a:xfrm>
            <a:off x="1294298" y="3399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Scope for improvement</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5" name="Google Shape;245;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Coronavirus disease 2019 (COVID-19) is an </a:t>
            </a:r>
            <a:r>
              <a:rPr lang="en-GB">
                <a:uFill>
                  <a:noFill/>
                </a:uFill>
                <a:hlinkClick r:id="rId3"/>
              </a:rPr>
              <a:t>infectious disease</a:t>
            </a:r>
            <a:r>
              <a:rPr lang="en-GB"/>
              <a:t> caused by </a:t>
            </a:r>
            <a:r>
              <a:rPr lang="en-GB">
                <a:uFill>
                  <a:noFill/>
                </a:uFill>
                <a:hlinkClick r:id="rId4"/>
              </a:rPr>
              <a:t>severe acute respiratory syndrome coronavirus 2</a:t>
            </a:r>
            <a:r>
              <a:rPr lang="en-GB"/>
              <a:t> (SARS-CoV-2)</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t>The disease was first identified in December 2019 in </a:t>
            </a:r>
            <a:r>
              <a:rPr lang="en-GB">
                <a:uFill>
                  <a:noFill/>
                </a:uFill>
                <a:hlinkClick r:id="rId5"/>
              </a:rPr>
              <a:t>Wuhan</a:t>
            </a:r>
            <a:r>
              <a:rPr lang="en-GB"/>
              <a:t>, the capital of China's </a:t>
            </a:r>
            <a:r>
              <a:rPr lang="en-GB">
                <a:uFill>
                  <a:noFill/>
                </a:uFill>
                <a:hlinkClick r:id="rId6"/>
              </a:rPr>
              <a:t>Hubei</a:t>
            </a:r>
            <a:r>
              <a:rPr lang="en-GB"/>
              <a:t> province, and has since spread globally, resulting in the ongoing </a:t>
            </a:r>
            <a:r>
              <a:rPr lang="en-GB">
                <a:uFill>
                  <a:noFill/>
                </a:uFill>
                <a:hlinkClick r:id="rId7"/>
              </a:rPr>
              <a:t>2019–20 coronavirus pandemic</a:t>
            </a:r>
            <a:r>
              <a:rPr lang="en-GB"/>
              <a:t>.</a:t>
            </a:r>
            <a:endParaRPr/>
          </a:p>
          <a:p>
            <a:pPr indent="-311150" lvl="0" marL="457200" rtl="0" algn="l">
              <a:spcBef>
                <a:spcPts val="0"/>
              </a:spcBef>
              <a:spcAft>
                <a:spcPts val="0"/>
              </a:spcAft>
              <a:buSzPts val="1300"/>
              <a:buFont typeface="Arial"/>
              <a:buChar char="●"/>
            </a:pPr>
            <a:r>
              <a:rPr lang="en-GB"/>
              <a:t>As of 25 April 2020, </a:t>
            </a:r>
            <a:r>
              <a:rPr lang="en-GB">
                <a:uFill>
                  <a:noFill/>
                </a:uFill>
                <a:hlinkClick r:id="rId8"/>
              </a:rPr>
              <a:t>more than 2.86 million cases</a:t>
            </a:r>
            <a:r>
              <a:rPr lang="en-GB"/>
              <a:t> have been reported across 185 countries and territories, resulting in </a:t>
            </a:r>
            <a:r>
              <a:rPr lang="en-GB">
                <a:uFill>
                  <a:noFill/>
                </a:uFill>
                <a:hlinkClick r:id="rId9"/>
              </a:rPr>
              <a:t>more than 201,000 deaths</a:t>
            </a:r>
            <a:r>
              <a:rPr lang="en-GB"/>
              <a:t>. More than 811,000 people have recovered.</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51" name="Google Shape;251;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2" name="Google Shape;252;p20"/>
          <p:cNvSpPr txBox="1"/>
          <p:nvPr>
            <p:ph idx="1" type="body"/>
          </p:nvPr>
        </p:nvSpPr>
        <p:spPr>
          <a:xfrm>
            <a:off x="2030400" y="1743675"/>
            <a:ext cx="5877300" cy="120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Identify if people are following social distancing with the help of a camera and object detection algorithm. If people are found to be breaking the rules, high pitch alarms and sounds can be made use to make them attentive. There can also be provisions to let the authorities know if there are any large scale social gatherings. Can you make this happen? Come up with a Proof of Concept.</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 Diagram</a:t>
            </a:r>
            <a:endParaRPr/>
          </a:p>
        </p:txBody>
      </p:sp>
      <p:sp>
        <p:nvSpPr>
          <p:cNvPr id="258" name="Google Shape;258;p21"/>
          <p:cNvSpPr/>
          <p:nvPr/>
        </p:nvSpPr>
        <p:spPr>
          <a:xfrm>
            <a:off x="2164963" y="2248113"/>
            <a:ext cx="594300" cy="36900"/>
          </a:xfrm>
          <a:prstGeom prst="roundRect">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1"/>
          <p:cNvGrpSpPr/>
          <p:nvPr/>
        </p:nvGrpSpPr>
        <p:grpSpPr>
          <a:xfrm>
            <a:off x="571536" y="1957150"/>
            <a:ext cx="1755002" cy="1897977"/>
            <a:chOff x="571536" y="1957150"/>
            <a:chExt cx="1755002" cy="1897977"/>
          </a:xfrm>
        </p:grpSpPr>
        <p:sp>
          <p:nvSpPr>
            <p:cNvPr id="260" name="Google Shape;260;p21"/>
            <p:cNvSpPr/>
            <p:nvPr/>
          </p:nvSpPr>
          <p:spPr>
            <a:xfrm>
              <a:off x="1151886" y="1957150"/>
              <a:ext cx="594300" cy="594300"/>
            </a:xfrm>
            <a:prstGeom prst="ellipse">
              <a:avLst/>
            </a:prstGeom>
            <a:no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txBox="1"/>
            <p:nvPr/>
          </p:nvSpPr>
          <p:spPr>
            <a:xfrm>
              <a:off x="12306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800">
                  <a:solidFill>
                    <a:srgbClr val="A72A1E"/>
                  </a:solidFill>
                  <a:latin typeface="Roboto"/>
                  <a:ea typeface="Roboto"/>
                  <a:cs typeface="Roboto"/>
                  <a:sym typeface="Roboto"/>
                </a:rPr>
                <a:t>1</a:t>
              </a:r>
              <a:endParaRPr b="1" sz="800">
                <a:solidFill>
                  <a:srgbClr val="A72A1E"/>
                </a:solidFill>
                <a:latin typeface="Roboto"/>
                <a:ea typeface="Roboto"/>
                <a:cs typeface="Roboto"/>
                <a:sym typeface="Roboto"/>
              </a:endParaRPr>
            </a:p>
          </p:txBody>
        </p:sp>
        <p:sp>
          <p:nvSpPr>
            <p:cNvPr id="262" name="Google Shape;262;p21"/>
            <p:cNvSpPr txBox="1"/>
            <p:nvPr/>
          </p:nvSpPr>
          <p:spPr>
            <a:xfrm>
              <a:off x="617438" y="27353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A72A1E"/>
                  </a:solidFill>
                  <a:latin typeface="Roboto"/>
                  <a:ea typeface="Roboto"/>
                  <a:cs typeface="Roboto"/>
                  <a:sym typeface="Roboto"/>
                </a:rPr>
                <a:t>Pedestrian Detection and Tracking</a:t>
              </a:r>
              <a:endParaRPr b="1" sz="1000">
                <a:solidFill>
                  <a:srgbClr val="A72A1E"/>
                </a:solidFill>
                <a:latin typeface="Roboto"/>
                <a:ea typeface="Roboto"/>
                <a:cs typeface="Roboto"/>
                <a:sym typeface="Roboto"/>
              </a:endParaRPr>
            </a:p>
          </p:txBody>
        </p:sp>
        <p:sp>
          <p:nvSpPr>
            <p:cNvPr id="263" name="Google Shape;263;p21"/>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A72A1E"/>
                </a:solidFill>
                <a:latin typeface="Roboto"/>
                <a:ea typeface="Roboto"/>
                <a:cs typeface="Roboto"/>
                <a:sym typeface="Roboto"/>
              </a:endParaRPr>
            </a:p>
          </p:txBody>
        </p:sp>
      </p:grpSp>
      <p:grpSp>
        <p:nvGrpSpPr>
          <p:cNvPr id="264" name="Google Shape;264;p21"/>
          <p:cNvGrpSpPr/>
          <p:nvPr/>
        </p:nvGrpSpPr>
        <p:grpSpPr>
          <a:xfrm>
            <a:off x="2699423" y="1957150"/>
            <a:ext cx="1709103" cy="1897977"/>
            <a:chOff x="2699423" y="1957150"/>
            <a:chExt cx="1709103" cy="1897977"/>
          </a:xfrm>
        </p:grpSpPr>
        <p:sp>
          <p:nvSpPr>
            <p:cNvPr id="265" name="Google Shape;265;p21"/>
            <p:cNvSpPr/>
            <p:nvPr/>
          </p:nvSpPr>
          <p:spPr>
            <a:xfrm>
              <a:off x="3256823" y="1957150"/>
              <a:ext cx="594300" cy="594300"/>
            </a:xfrm>
            <a:prstGeom prst="ellipse">
              <a:avLst/>
            </a:prstGeom>
            <a:noFill/>
            <a:ln cap="flat" cmpd="sng" w="3810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txBox="1"/>
            <p:nvPr/>
          </p:nvSpPr>
          <p:spPr>
            <a:xfrm>
              <a:off x="2699425"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A72A1E"/>
                  </a:solidFill>
                  <a:latin typeface="Roboto"/>
                  <a:ea typeface="Roboto"/>
                  <a:cs typeface="Roboto"/>
                  <a:sym typeface="Roboto"/>
                </a:rPr>
                <a:t>Establish Social Distance</a:t>
              </a:r>
              <a:endParaRPr b="1" sz="1000">
                <a:solidFill>
                  <a:srgbClr val="A72A1E"/>
                </a:solidFill>
                <a:latin typeface="Roboto"/>
                <a:ea typeface="Roboto"/>
                <a:cs typeface="Roboto"/>
                <a:sym typeface="Roboto"/>
              </a:endParaRPr>
            </a:p>
          </p:txBody>
        </p:sp>
        <p:sp>
          <p:nvSpPr>
            <p:cNvPr id="267" name="Google Shape;267;p21"/>
            <p:cNvSpPr txBox="1"/>
            <p:nvPr/>
          </p:nvSpPr>
          <p:spPr>
            <a:xfrm>
              <a:off x="2699423" y="3117727"/>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A72A1E"/>
                </a:solidFill>
                <a:latin typeface="Roboto"/>
                <a:ea typeface="Roboto"/>
                <a:cs typeface="Roboto"/>
                <a:sym typeface="Roboto"/>
              </a:endParaRPr>
            </a:p>
          </p:txBody>
        </p:sp>
        <p:sp>
          <p:nvSpPr>
            <p:cNvPr id="268" name="Google Shape;268;p21"/>
            <p:cNvSpPr txBox="1"/>
            <p:nvPr/>
          </p:nvSpPr>
          <p:spPr>
            <a:xfrm>
              <a:off x="3335573"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800">
                  <a:solidFill>
                    <a:srgbClr val="A72A1E"/>
                  </a:solidFill>
                  <a:latin typeface="Roboto"/>
                  <a:ea typeface="Roboto"/>
                  <a:cs typeface="Roboto"/>
                  <a:sym typeface="Roboto"/>
                </a:rPr>
                <a:t>2</a:t>
              </a:r>
              <a:endParaRPr b="1" sz="800">
                <a:solidFill>
                  <a:srgbClr val="A72A1E"/>
                </a:solidFill>
                <a:latin typeface="Roboto"/>
                <a:ea typeface="Roboto"/>
                <a:cs typeface="Roboto"/>
                <a:sym typeface="Roboto"/>
              </a:endParaRPr>
            </a:p>
          </p:txBody>
        </p:sp>
      </p:grpSp>
      <p:grpSp>
        <p:nvGrpSpPr>
          <p:cNvPr id="269" name="Google Shape;269;p21"/>
          <p:cNvGrpSpPr/>
          <p:nvPr/>
        </p:nvGrpSpPr>
        <p:grpSpPr>
          <a:xfrm>
            <a:off x="4781408" y="1957150"/>
            <a:ext cx="1709106" cy="1897975"/>
            <a:chOff x="4781408" y="1957150"/>
            <a:chExt cx="1709106" cy="1897975"/>
          </a:xfrm>
        </p:grpSpPr>
        <p:sp>
          <p:nvSpPr>
            <p:cNvPr id="270" name="Google Shape;270;p21"/>
            <p:cNvSpPr/>
            <p:nvPr/>
          </p:nvSpPr>
          <p:spPr>
            <a:xfrm>
              <a:off x="5338808"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858585"/>
                  </a:solidFill>
                  <a:latin typeface="Roboto"/>
                  <a:ea typeface="Roboto"/>
                  <a:cs typeface="Roboto"/>
                  <a:sym typeface="Roboto"/>
                </a:rPr>
                <a:t>Crowd detection</a:t>
              </a:r>
              <a:endParaRPr b="1" sz="1000">
                <a:solidFill>
                  <a:srgbClr val="858585"/>
                </a:solidFill>
                <a:latin typeface="Roboto"/>
                <a:ea typeface="Roboto"/>
                <a:cs typeface="Roboto"/>
                <a:sym typeface="Roboto"/>
              </a:endParaRPr>
            </a:p>
          </p:txBody>
        </p:sp>
        <p:sp>
          <p:nvSpPr>
            <p:cNvPr id="272" name="Google Shape;272;p21"/>
            <p:cNvSpPr txBox="1"/>
            <p:nvPr/>
          </p:nvSpPr>
          <p:spPr>
            <a:xfrm>
              <a:off x="4781408" y="3117725"/>
              <a:ext cx="1709100" cy="73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273" name="Google Shape;273;p21"/>
            <p:cNvSpPr txBox="1"/>
            <p:nvPr/>
          </p:nvSpPr>
          <p:spPr>
            <a:xfrm>
              <a:off x="5417558"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800">
                  <a:solidFill>
                    <a:srgbClr val="858585"/>
                  </a:solidFill>
                  <a:latin typeface="Roboto"/>
                  <a:ea typeface="Roboto"/>
                  <a:cs typeface="Roboto"/>
                  <a:sym typeface="Roboto"/>
                </a:rPr>
                <a:t>3</a:t>
              </a:r>
              <a:endParaRPr b="1" sz="800">
                <a:solidFill>
                  <a:srgbClr val="858585"/>
                </a:solidFill>
                <a:latin typeface="Roboto"/>
                <a:ea typeface="Roboto"/>
                <a:cs typeface="Roboto"/>
                <a:sym typeface="Roboto"/>
              </a:endParaRPr>
            </a:p>
          </p:txBody>
        </p:sp>
      </p:grpSp>
      <p:grpSp>
        <p:nvGrpSpPr>
          <p:cNvPr id="274" name="Google Shape;274;p21"/>
          <p:cNvGrpSpPr/>
          <p:nvPr/>
        </p:nvGrpSpPr>
        <p:grpSpPr>
          <a:xfrm>
            <a:off x="6863388" y="1957150"/>
            <a:ext cx="1709100" cy="1150175"/>
            <a:chOff x="6863388" y="1957150"/>
            <a:chExt cx="1709100" cy="1150175"/>
          </a:xfrm>
        </p:grpSpPr>
        <p:sp>
          <p:nvSpPr>
            <p:cNvPr id="275" name="Google Shape;275;p21"/>
            <p:cNvSpPr/>
            <p:nvPr/>
          </p:nvSpPr>
          <p:spPr>
            <a:xfrm>
              <a:off x="7420786"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txBox="1"/>
            <p:nvPr/>
          </p:nvSpPr>
          <p:spPr>
            <a:xfrm>
              <a:off x="6863388" y="2660925"/>
              <a:ext cx="1709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858585"/>
                  </a:solidFill>
                  <a:latin typeface="Roboto"/>
                  <a:ea typeface="Roboto"/>
                  <a:cs typeface="Roboto"/>
                  <a:sym typeface="Roboto"/>
                </a:rPr>
                <a:t>Violator Notifications</a:t>
              </a:r>
              <a:endParaRPr b="1" sz="1000">
                <a:solidFill>
                  <a:srgbClr val="858585"/>
                </a:solidFill>
                <a:latin typeface="Roboto"/>
                <a:ea typeface="Roboto"/>
                <a:cs typeface="Roboto"/>
                <a:sym typeface="Roboto"/>
              </a:endParaRPr>
            </a:p>
          </p:txBody>
        </p:sp>
        <p:sp>
          <p:nvSpPr>
            <p:cNvPr id="277" name="Google Shape;277;p21"/>
            <p:cNvSpPr txBox="1"/>
            <p:nvPr/>
          </p:nvSpPr>
          <p:spPr>
            <a:xfrm>
              <a:off x="7499536" y="2118324"/>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800">
                  <a:solidFill>
                    <a:srgbClr val="858585"/>
                  </a:solidFill>
                  <a:latin typeface="Roboto"/>
                  <a:ea typeface="Roboto"/>
                  <a:cs typeface="Roboto"/>
                  <a:sym typeface="Roboto"/>
                </a:rPr>
                <a:t>4</a:t>
              </a:r>
              <a:endParaRPr b="1" sz="800">
                <a:solidFill>
                  <a:srgbClr val="858585"/>
                </a:solidFill>
                <a:latin typeface="Roboto"/>
                <a:ea typeface="Roboto"/>
                <a:cs typeface="Roboto"/>
                <a:sym typeface="Roboto"/>
              </a:endParaRPr>
            </a:p>
          </p:txBody>
        </p:sp>
      </p:grpSp>
      <p:sp>
        <p:nvSpPr>
          <p:cNvPr id="278" name="Google Shape;278;p21"/>
          <p:cNvSpPr/>
          <p:nvPr/>
        </p:nvSpPr>
        <p:spPr>
          <a:xfrm>
            <a:off x="4337175" y="22481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6419150" y="2248113"/>
            <a:ext cx="5943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Pedestrian Detection and Tracking</a:t>
            </a:r>
            <a:endParaRPr/>
          </a:p>
        </p:txBody>
      </p:sp>
      <p:sp>
        <p:nvSpPr>
          <p:cNvPr id="285" name="Google Shape;285;p22"/>
          <p:cNvSpPr txBox="1"/>
          <p:nvPr>
            <p:ph idx="1" type="body"/>
          </p:nvPr>
        </p:nvSpPr>
        <p:spPr>
          <a:xfrm>
            <a:off x="1297500" y="887575"/>
            <a:ext cx="7038900" cy="412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The model used was YOLOv3 using transfer learning on Darknet with Pytorch framework. It is a real-time model which takes 0.1s per frame and utilizes less than 2GB of VRAM on a GPU.</a:t>
            </a:r>
            <a:endParaRPr/>
          </a:p>
          <a:p>
            <a:pPr indent="-311150" lvl="0" marL="457200" rtl="0" algn="l">
              <a:spcBef>
                <a:spcPts val="0"/>
              </a:spcBef>
              <a:spcAft>
                <a:spcPts val="0"/>
              </a:spcAft>
              <a:buSzPts val="1300"/>
              <a:buChar char="●"/>
            </a:pPr>
            <a:r>
              <a:rPr lang="en-GB"/>
              <a:t>The tracking algorithm used was SORT (Simple Online and Realtime Tracking) which is a rudimentary visual multiple object tracker which incorporates Kalman Filter for tracking.</a:t>
            </a:r>
            <a:endParaRPr/>
          </a:p>
          <a:p>
            <a:pPr indent="-311150" lvl="0" marL="457200" rtl="0" algn="l">
              <a:spcBef>
                <a:spcPts val="0"/>
              </a:spcBef>
              <a:spcAft>
                <a:spcPts val="0"/>
              </a:spcAft>
              <a:buSzPts val="1300"/>
              <a:buChar char="●"/>
            </a:pPr>
            <a:r>
              <a:rPr lang="en-GB"/>
              <a:t>The model can be ported to a mobile phone or low-compute microcontrollers for use.</a:t>
            </a:r>
            <a:endParaRPr/>
          </a:p>
          <a:p>
            <a:pPr indent="0" lvl="0" marL="457200" rtl="0" algn="l">
              <a:spcBef>
                <a:spcPts val="1600"/>
              </a:spcBef>
              <a:spcAft>
                <a:spcPts val="1600"/>
              </a:spcAft>
              <a:buNone/>
            </a:pPr>
            <a:r>
              <a:t/>
            </a:r>
            <a:endParaRPr/>
          </a:p>
        </p:txBody>
      </p:sp>
      <p:pic>
        <p:nvPicPr>
          <p:cNvPr id="286" name="Google Shape;286;p22"/>
          <p:cNvPicPr preferRelativeResize="0"/>
          <p:nvPr/>
        </p:nvPicPr>
        <p:blipFill>
          <a:blip r:embed="rId3">
            <a:alphaModFix/>
          </a:blip>
          <a:stretch>
            <a:fillRect/>
          </a:stretch>
        </p:blipFill>
        <p:spPr>
          <a:xfrm>
            <a:off x="1851100" y="2442729"/>
            <a:ext cx="4571999" cy="25698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Establish Social Distance</a:t>
            </a:r>
            <a:endParaRPr/>
          </a:p>
        </p:txBody>
      </p:sp>
      <p:sp>
        <p:nvSpPr>
          <p:cNvPr id="292" name="Google Shape;292;p23"/>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txBox="1"/>
          <p:nvPr>
            <p:ph idx="1" type="body"/>
          </p:nvPr>
        </p:nvSpPr>
        <p:spPr>
          <a:xfrm>
            <a:off x="206225" y="1437600"/>
            <a:ext cx="4188000" cy="3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Follows Social Distancing</a:t>
            </a:r>
            <a:endParaRPr/>
          </a:p>
          <a:p>
            <a:pPr indent="0" lvl="0" marL="0" rtl="0" algn="l">
              <a:spcBef>
                <a:spcPts val="1600"/>
              </a:spcBef>
              <a:spcAft>
                <a:spcPts val="1600"/>
              </a:spcAft>
              <a:buNone/>
            </a:pPr>
            <a:r>
              <a:t/>
            </a:r>
            <a:endParaRPr/>
          </a:p>
        </p:txBody>
      </p:sp>
      <p:sp>
        <p:nvSpPr>
          <p:cNvPr id="295" name="Google Shape;295;p23"/>
          <p:cNvSpPr txBox="1"/>
          <p:nvPr>
            <p:ph idx="2" type="body"/>
          </p:nvPr>
        </p:nvSpPr>
        <p:spPr>
          <a:xfrm>
            <a:off x="4248650" y="1375000"/>
            <a:ext cx="4692600" cy="333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Do not follow Social Distancing</a:t>
            </a:r>
            <a:endParaRPr/>
          </a:p>
        </p:txBody>
      </p:sp>
      <p:pic>
        <p:nvPicPr>
          <p:cNvPr id="296" name="Google Shape;296;p23"/>
          <p:cNvPicPr preferRelativeResize="0"/>
          <p:nvPr/>
        </p:nvPicPr>
        <p:blipFill>
          <a:blip r:embed="rId3">
            <a:alphaModFix/>
          </a:blip>
          <a:stretch>
            <a:fillRect/>
          </a:stretch>
        </p:blipFill>
        <p:spPr>
          <a:xfrm>
            <a:off x="320100" y="1765350"/>
            <a:ext cx="1593249" cy="1360524"/>
          </a:xfrm>
          <a:prstGeom prst="rect">
            <a:avLst/>
          </a:prstGeom>
          <a:noFill/>
          <a:ln>
            <a:noFill/>
          </a:ln>
        </p:spPr>
      </p:pic>
      <p:pic>
        <p:nvPicPr>
          <p:cNvPr id="297" name="Google Shape;297;p23"/>
          <p:cNvPicPr preferRelativeResize="0"/>
          <p:nvPr/>
        </p:nvPicPr>
        <p:blipFill>
          <a:blip r:embed="rId4">
            <a:alphaModFix/>
          </a:blip>
          <a:stretch>
            <a:fillRect/>
          </a:stretch>
        </p:blipFill>
        <p:spPr>
          <a:xfrm>
            <a:off x="2047375" y="1768401"/>
            <a:ext cx="1593250" cy="1361506"/>
          </a:xfrm>
          <a:prstGeom prst="rect">
            <a:avLst/>
          </a:prstGeom>
          <a:noFill/>
          <a:ln>
            <a:noFill/>
          </a:ln>
        </p:spPr>
      </p:pic>
      <p:pic>
        <p:nvPicPr>
          <p:cNvPr id="298" name="Google Shape;298;p23"/>
          <p:cNvPicPr preferRelativeResize="0"/>
          <p:nvPr/>
        </p:nvPicPr>
        <p:blipFill>
          <a:blip r:embed="rId5">
            <a:alphaModFix/>
          </a:blip>
          <a:stretch>
            <a:fillRect/>
          </a:stretch>
        </p:blipFill>
        <p:spPr>
          <a:xfrm>
            <a:off x="320099" y="3398100"/>
            <a:ext cx="1593250" cy="1361500"/>
          </a:xfrm>
          <a:prstGeom prst="rect">
            <a:avLst/>
          </a:prstGeom>
          <a:noFill/>
          <a:ln>
            <a:noFill/>
          </a:ln>
        </p:spPr>
      </p:pic>
      <p:pic>
        <p:nvPicPr>
          <p:cNvPr id="299" name="Google Shape;299;p23"/>
          <p:cNvPicPr preferRelativeResize="0"/>
          <p:nvPr/>
        </p:nvPicPr>
        <p:blipFill>
          <a:blip r:embed="rId6">
            <a:alphaModFix/>
          </a:blip>
          <a:stretch>
            <a:fillRect/>
          </a:stretch>
        </p:blipFill>
        <p:spPr>
          <a:xfrm>
            <a:off x="2047374" y="3398100"/>
            <a:ext cx="1593251" cy="1308775"/>
          </a:xfrm>
          <a:prstGeom prst="rect">
            <a:avLst/>
          </a:prstGeom>
          <a:noFill/>
          <a:ln>
            <a:noFill/>
          </a:ln>
        </p:spPr>
      </p:pic>
      <p:pic>
        <p:nvPicPr>
          <p:cNvPr id="300" name="Google Shape;300;p23"/>
          <p:cNvPicPr preferRelativeResize="0"/>
          <p:nvPr/>
        </p:nvPicPr>
        <p:blipFill>
          <a:blip r:embed="rId7">
            <a:alphaModFix/>
          </a:blip>
          <a:stretch>
            <a:fillRect/>
          </a:stretch>
        </p:blipFill>
        <p:spPr>
          <a:xfrm>
            <a:off x="4394225" y="1764863"/>
            <a:ext cx="1911575" cy="1361500"/>
          </a:xfrm>
          <a:prstGeom prst="rect">
            <a:avLst/>
          </a:prstGeom>
          <a:noFill/>
          <a:ln>
            <a:noFill/>
          </a:ln>
        </p:spPr>
      </p:pic>
      <p:pic>
        <p:nvPicPr>
          <p:cNvPr id="301" name="Google Shape;301;p23"/>
          <p:cNvPicPr preferRelativeResize="0"/>
          <p:nvPr/>
        </p:nvPicPr>
        <p:blipFill>
          <a:blip r:embed="rId8">
            <a:alphaModFix/>
          </a:blip>
          <a:stretch>
            <a:fillRect/>
          </a:stretch>
        </p:blipFill>
        <p:spPr>
          <a:xfrm>
            <a:off x="6717525" y="1768400"/>
            <a:ext cx="1393350" cy="1995275"/>
          </a:xfrm>
          <a:prstGeom prst="rect">
            <a:avLst/>
          </a:prstGeom>
          <a:noFill/>
          <a:ln>
            <a:noFill/>
          </a:ln>
        </p:spPr>
      </p:pic>
      <p:pic>
        <p:nvPicPr>
          <p:cNvPr id="302" name="Google Shape;302;p23"/>
          <p:cNvPicPr preferRelativeResize="0"/>
          <p:nvPr/>
        </p:nvPicPr>
        <p:blipFill>
          <a:blip r:embed="rId9">
            <a:alphaModFix/>
          </a:blip>
          <a:stretch>
            <a:fillRect/>
          </a:stretch>
        </p:blipFill>
        <p:spPr>
          <a:xfrm>
            <a:off x="4417844" y="3276257"/>
            <a:ext cx="1275150" cy="1605175"/>
          </a:xfrm>
          <a:prstGeom prst="rect">
            <a:avLst/>
          </a:prstGeom>
          <a:noFill/>
          <a:ln>
            <a:noFill/>
          </a:ln>
        </p:spPr>
      </p:pic>
      <p:pic>
        <p:nvPicPr>
          <p:cNvPr id="303" name="Google Shape;303;p23"/>
          <p:cNvPicPr preferRelativeResize="0"/>
          <p:nvPr/>
        </p:nvPicPr>
        <p:blipFill>
          <a:blip r:embed="rId10">
            <a:alphaModFix/>
          </a:blip>
          <a:stretch>
            <a:fillRect/>
          </a:stretch>
        </p:blipFill>
        <p:spPr>
          <a:xfrm>
            <a:off x="5790395" y="3848495"/>
            <a:ext cx="2733875" cy="114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4"/>
          <p:cNvSpPr txBox="1"/>
          <p:nvPr>
            <p:ph type="title"/>
          </p:nvPr>
        </p:nvSpPr>
        <p:spPr>
          <a:xfrm>
            <a:off x="1289700" y="260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Crowd Detection</a:t>
            </a:r>
            <a:endParaRPr/>
          </a:p>
        </p:txBody>
      </p:sp>
      <p:sp>
        <p:nvSpPr>
          <p:cNvPr id="309" name="Google Shape;309;p24"/>
          <p:cNvSpPr/>
          <p:nvPr/>
        </p:nvSpPr>
        <p:spPr>
          <a:xfrm>
            <a:off x="1555925" y="1099300"/>
            <a:ext cx="2578500" cy="2129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Region</a:t>
            </a:r>
            <a:endParaRPr/>
          </a:p>
        </p:txBody>
      </p:sp>
      <p:pic>
        <p:nvPicPr>
          <p:cNvPr id="310" name="Google Shape;310;p24"/>
          <p:cNvPicPr preferRelativeResize="0"/>
          <p:nvPr/>
        </p:nvPicPr>
        <p:blipFill>
          <a:blip r:embed="rId3">
            <a:alphaModFix/>
          </a:blip>
          <a:stretch>
            <a:fillRect/>
          </a:stretch>
        </p:blipFill>
        <p:spPr>
          <a:xfrm>
            <a:off x="2032035" y="1188140"/>
            <a:ext cx="250550" cy="250550"/>
          </a:xfrm>
          <a:prstGeom prst="rect">
            <a:avLst/>
          </a:prstGeom>
          <a:noFill/>
          <a:ln>
            <a:noFill/>
          </a:ln>
        </p:spPr>
      </p:pic>
      <p:pic>
        <p:nvPicPr>
          <p:cNvPr id="311" name="Google Shape;311;p24"/>
          <p:cNvPicPr preferRelativeResize="0"/>
          <p:nvPr/>
        </p:nvPicPr>
        <p:blipFill>
          <a:blip r:embed="rId3">
            <a:alphaModFix/>
          </a:blip>
          <a:stretch>
            <a:fillRect/>
          </a:stretch>
        </p:blipFill>
        <p:spPr>
          <a:xfrm>
            <a:off x="2200060" y="1331390"/>
            <a:ext cx="250550" cy="250550"/>
          </a:xfrm>
          <a:prstGeom prst="rect">
            <a:avLst/>
          </a:prstGeom>
          <a:noFill/>
          <a:ln>
            <a:noFill/>
          </a:ln>
        </p:spPr>
      </p:pic>
      <p:pic>
        <p:nvPicPr>
          <p:cNvPr id="312" name="Google Shape;312;p24"/>
          <p:cNvPicPr preferRelativeResize="0"/>
          <p:nvPr/>
        </p:nvPicPr>
        <p:blipFill>
          <a:blip r:embed="rId3">
            <a:alphaModFix/>
          </a:blip>
          <a:stretch>
            <a:fillRect/>
          </a:stretch>
        </p:blipFill>
        <p:spPr>
          <a:xfrm>
            <a:off x="2200060" y="1148990"/>
            <a:ext cx="250550" cy="250550"/>
          </a:xfrm>
          <a:prstGeom prst="rect">
            <a:avLst/>
          </a:prstGeom>
          <a:noFill/>
          <a:ln>
            <a:noFill/>
          </a:ln>
        </p:spPr>
      </p:pic>
      <p:pic>
        <p:nvPicPr>
          <p:cNvPr id="313" name="Google Shape;313;p24"/>
          <p:cNvPicPr preferRelativeResize="0"/>
          <p:nvPr/>
        </p:nvPicPr>
        <p:blipFill>
          <a:blip r:embed="rId3">
            <a:alphaModFix/>
          </a:blip>
          <a:stretch>
            <a:fillRect/>
          </a:stretch>
        </p:blipFill>
        <p:spPr>
          <a:xfrm>
            <a:off x="2489235" y="1645340"/>
            <a:ext cx="250550" cy="250550"/>
          </a:xfrm>
          <a:prstGeom prst="rect">
            <a:avLst/>
          </a:prstGeom>
          <a:noFill/>
          <a:ln>
            <a:noFill/>
          </a:ln>
        </p:spPr>
      </p:pic>
      <p:pic>
        <p:nvPicPr>
          <p:cNvPr id="314" name="Google Shape;314;p24"/>
          <p:cNvPicPr preferRelativeResize="0"/>
          <p:nvPr/>
        </p:nvPicPr>
        <p:blipFill>
          <a:blip r:embed="rId3">
            <a:alphaModFix/>
          </a:blip>
          <a:stretch>
            <a:fillRect/>
          </a:stretch>
        </p:blipFill>
        <p:spPr>
          <a:xfrm>
            <a:off x="3595310" y="1438690"/>
            <a:ext cx="250550" cy="250550"/>
          </a:xfrm>
          <a:prstGeom prst="rect">
            <a:avLst/>
          </a:prstGeom>
          <a:noFill/>
          <a:ln>
            <a:noFill/>
          </a:ln>
        </p:spPr>
      </p:pic>
      <p:pic>
        <p:nvPicPr>
          <p:cNvPr id="315" name="Google Shape;315;p24"/>
          <p:cNvPicPr preferRelativeResize="0"/>
          <p:nvPr/>
        </p:nvPicPr>
        <p:blipFill>
          <a:blip r:embed="rId3">
            <a:alphaModFix/>
          </a:blip>
          <a:stretch>
            <a:fillRect/>
          </a:stretch>
        </p:blipFill>
        <p:spPr>
          <a:xfrm>
            <a:off x="1949510" y="2552040"/>
            <a:ext cx="250550" cy="250550"/>
          </a:xfrm>
          <a:prstGeom prst="rect">
            <a:avLst/>
          </a:prstGeom>
          <a:noFill/>
          <a:ln>
            <a:noFill/>
          </a:ln>
        </p:spPr>
      </p:pic>
      <p:pic>
        <p:nvPicPr>
          <p:cNvPr id="316" name="Google Shape;316;p24"/>
          <p:cNvPicPr preferRelativeResize="0"/>
          <p:nvPr/>
        </p:nvPicPr>
        <p:blipFill>
          <a:blip r:embed="rId3">
            <a:alphaModFix/>
          </a:blip>
          <a:stretch>
            <a:fillRect/>
          </a:stretch>
        </p:blipFill>
        <p:spPr>
          <a:xfrm>
            <a:off x="2110035" y="2649715"/>
            <a:ext cx="250550" cy="250550"/>
          </a:xfrm>
          <a:prstGeom prst="rect">
            <a:avLst/>
          </a:prstGeom>
          <a:noFill/>
          <a:ln>
            <a:noFill/>
          </a:ln>
        </p:spPr>
      </p:pic>
      <p:pic>
        <p:nvPicPr>
          <p:cNvPr id="317" name="Google Shape;317;p24"/>
          <p:cNvPicPr preferRelativeResize="0"/>
          <p:nvPr/>
        </p:nvPicPr>
        <p:blipFill>
          <a:blip r:embed="rId3">
            <a:alphaModFix/>
          </a:blip>
          <a:stretch>
            <a:fillRect/>
          </a:stretch>
        </p:blipFill>
        <p:spPr>
          <a:xfrm>
            <a:off x="3344760" y="2239315"/>
            <a:ext cx="250550" cy="250550"/>
          </a:xfrm>
          <a:prstGeom prst="rect">
            <a:avLst/>
          </a:prstGeom>
          <a:noFill/>
          <a:ln>
            <a:noFill/>
          </a:ln>
        </p:spPr>
      </p:pic>
      <p:pic>
        <p:nvPicPr>
          <p:cNvPr id="318" name="Google Shape;318;p24"/>
          <p:cNvPicPr preferRelativeResize="0"/>
          <p:nvPr/>
        </p:nvPicPr>
        <p:blipFill>
          <a:blip r:embed="rId3">
            <a:alphaModFix/>
          </a:blip>
          <a:stretch>
            <a:fillRect/>
          </a:stretch>
        </p:blipFill>
        <p:spPr>
          <a:xfrm>
            <a:off x="3251235" y="2407340"/>
            <a:ext cx="250550" cy="250550"/>
          </a:xfrm>
          <a:prstGeom prst="rect">
            <a:avLst/>
          </a:prstGeom>
          <a:noFill/>
          <a:ln>
            <a:noFill/>
          </a:ln>
        </p:spPr>
      </p:pic>
      <p:pic>
        <p:nvPicPr>
          <p:cNvPr id="319" name="Google Shape;319;p24"/>
          <p:cNvPicPr preferRelativeResize="0"/>
          <p:nvPr/>
        </p:nvPicPr>
        <p:blipFill>
          <a:blip r:embed="rId3">
            <a:alphaModFix/>
          </a:blip>
          <a:stretch>
            <a:fillRect/>
          </a:stretch>
        </p:blipFill>
        <p:spPr>
          <a:xfrm>
            <a:off x="3403635" y="2559740"/>
            <a:ext cx="250550" cy="250550"/>
          </a:xfrm>
          <a:prstGeom prst="rect">
            <a:avLst/>
          </a:prstGeom>
          <a:noFill/>
          <a:ln>
            <a:noFill/>
          </a:ln>
        </p:spPr>
      </p:pic>
      <p:pic>
        <p:nvPicPr>
          <p:cNvPr id="320" name="Google Shape;320;p24"/>
          <p:cNvPicPr preferRelativeResize="0"/>
          <p:nvPr/>
        </p:nvPicPr>
        <p:blipFill>
          <a:blip r:embed="rId3">
            <a:alphaModFix/>
          </a:blip>
          <a:stretch>
            <a:fillRect/>
          </a:stretch>
        </p:blipFill>
        <p:spPr>
          <a:xfrm>
            <a:off x="3094210" y="2977840"/>
            <a:ext cx="250550" cy="250550"/>
          </a:xfrm>
          <a:prstGeom prst="rect">
            <a:avLst/>
          </a:prstGeom>
          <a:noFill/>
          <a:ln>
            <a:noFill/>
          </a:ln>
        </p:spPr>
      </p:pic>
      <p:sp>
        <p:nvSpPr>
          <p:cNvPr id="321" name="Google Shape;321;p24"/>
          <p:cNvSpPr/>
          <p:nvPr/>
        </p:nvSpPr>
        <p:spPr>
          <a:xfrm>
            <a:off x="5483875" y="1099300"/>
            <a:ext cx="2578500" cy="2129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Region</a:t>
            </a:r>
            <a:endParaRPr/>
          </a:p>
        </p:txBody>
      </p:sp>
      <p:pic>
        <p:nvPicPr>
          <p:cNvPr id="322" name="Google Shape;322;p24"/>
          <p:cNvPicPr preferRelativeResize="0"/>
          <p:nvPr/>
        </p:nvPicPr>
        <p:blipFill>
          <a:blip r:embed="rId3">
            <a:alphaModFix/>
          </a:blip>
          <a:stretch>
            <a:fillRect/>
          </a:stretch>
        </p:blipFill>
        <p:spPr>
          <a:xfrm>
            <a:off x="5959985" y="1188140"/>
            <a:ext cx="250550" cy="250550"/>
          </a:xfrm>
          <a:prstGeom prst="rect">
            <a:avLst/>
          </a:prstGeom>
          <a:noFill/>
          <a:ln>
            <a:noFill/>
          </a:ln>
        </p:spPr>
      </p:pic>
      <p:pic>
        <p:nvPicPr>
          <p:cNvPr id="323" name="Google Shape;323;p24"/>
          <p:cNvPicPr preferRelativeResize="0"/>
          <p:nvPr/>
        </p:nvPicPr>
        <p:blipFill>
          <a:blip r:embed="rId3">
            <a:alphaModFix/>
          </a:blip>
          <a:stretch>
            <a:fillRect/>
          </a:stretch>
        </p:blipFill>
        <p:spPr>
          <a:xfrm>
            <a:off x="6128010" y="1331390"/>
            <a:ext cx="250550" cy="250550"/>
          </a:xfrm>
          <a:prstGeom prst="rect">
            <a:avLst/>
          </a:prstGeom>
          <a:noFill/>
          <a:ln>
            <a:noFill/>
          </a:ln>
        </p:spPr>
      </p:pic>
      <p:pic>
        <p:nvPicPr>
          <p:cNvPr id="324" name="Google Shape;324;p24"/>
          <p:cNvPicPr preferRelativeResize="0"/>
          <p:nvPr/>
        </p:nvPicPr>
        <p:blipFill>
          <a:blip r:embed="rId3">
            <a:alphaModFix/>
          </a:blip>
          <a:stretch>
            <a:fillRect/>
          </a:stretch>
        </p:blipFill>
        <p:spPr>
          <a:xfrm>
            <a:off x="6128010" y="1148990"/>
            <a:ext cx="250550" cy="250550"/>
          </a:xfrm>
          <a:prstGeom prst="rect">
            <a:avLst/>
          </a:prstGeom>
          <a:noFill/>
          <a:ln>
            <a:noFill/>
          </a:ln>
        </p:spPr>
      </p:pic>
      <p:pic>
        <p:nvPicPr>
          <p:cNvPr id="325" name="Google Shape;325;p24"/>
          <p:cNvPicPr preferRelativeResize="0"/>
          <p:nvPr/>
        </p:nvPicPr>
        <p:blipFill>
          <a:blip r:embed="rId3">
            <a:alphaModFix/>
          </a:blip>
          <a:stretch>
            <a:fillRect/>
          </a:stretch>
        </p:blipFill>
        <p:spPr>
          <a:xfrm>
            <a:off x="6417185" y="1645340"/>
            <a:ext cx="250550" cy="250550"/>
          </a:xfrm>
          <a:prstGeom prst="rect">
            <a:avLst/>
          </a:prstGeom>
          <a:noFill/>
          <a:ln>
            <a:noFill/>
          </a:ln>
        </p:spPr>
      </p:pic>
      <p:pic>
        <p:nvPicPr>
          <p:cNvPr id="326" name="Google Shape;326;p24"/>
          <p:cNvPicPr preferRelativeResize="0"/>
          <p:nvPr/>
        </p:nvPicPr>
        <p:blipFill>
          <a:blip r:embed="rId3">
            <a:alphaModFix/>
          </a:blip>
          <a:stretch>
            <a:fillRect/>
          </a:stretch>
        </p:blipFill>
        <p:spPr>
          <a:xfrm>
            <a:off x="7523260" y="1438690"/>
            <a:ext cx="250550" cy="250550"/>
          </a:xfrm>
          <a:prstGeom prst="rect">
            <a:avLst/>
          </a:prstGeom>
          <a:noFill/>
          <a:ln>
            <a:noFill/>
          </a:ln>
        </p:spPr>
      </p:pic>
      <p:pic>
        <p:nvPicPr>
          <p:cNvPr id="327" name="Google Shape;327;p24"/>
          <p:cNvPicPr preferRelativeResize="0"/>
          <p:nvPr/>
        </p:nvPicPr>
        <p:blipFill>
          <a:blip r:embed="rId3">
            <a:alphaModFix/>
          </a:blip>
          <a:stretch>
            <a:fillRect/>
          </a:stretch>
        </p:blipFill>
        <p:spPr>
          <a:xfrm>
            <a:off x="5877460" y="2552040"/>
            <a:ext cx="250550" cy="250550"/>
          </a:xfrm>
          <a:prstGeom prst="rect">
            <a:avLst/>
          </a:prstGeom>
          <a:noFill/>
          <a:ln>
            <a:noFill/>
          </a:ln>
        </p:spPr>
      </p:pic>
      <p:pic>
        <p:nvPicPr>
          <p:cNvPr id="328" name="Google Shape;328;p24"/>
          <p:cNvPicPr preferRelativeResize="0"/>
          <p:nvPr/>
        </p:nvPicPr>
        <p:blipFill>
          <a:blip r:embed="rId3">
            <a:alphaModFix/>
          </a:blip>
          <a:stretch>
            <a:fillRect/>
          </a:stretch>
        </p:blipFill>
        <p:spPr>
          <a:xfrm>
            <a:off x="6037985" y="2649715"/>
            <a:ext cx="250550" cy="250550"/>
          </a:xfrm>
          <a:prstGeom prst="rect">
            <a:avLst/>
          </a:prstGeom>
          <a:noFill/>
          <a:ln>
            <a:noFill/>
          </a:ln>
        </p:spPr>
      </p:pic>
      <p:pic>
        <p:nvPicPr>
          <p:cNvPr id="329" name="Google Shape;329;p24"/>
          <p:cNvPicPr preferRelativeResize="0"/>
          <p:nvPr/>
        </p:nvPicPr>
        <p:blipFill>
          <a:blip r:embed="rId3">
            <a:alphaModFix/>
          </a:blip>
          <a:stretch>
            <a:fillRect/>
          </a:stretch>
        </p:blipFill>
        <p:spPr>
          <a:xfrm>
            <a:off x="7272710" y="2239315"/>
            <a:ext cx="250550" cy="250550"/>
          </a:xfrm>
          <a:prstGeom prst="rect">
            <a:avLst/>
          </a:prstGeom>
          <a:noFill/>
          <a:ln>
            <a:noFill/>
          </a:ln>
        </p:spPr>
      </p:pic>
      <p:pic>
        <p:nvPicPr>
          <p:cNvPr id="330" name="Google Shape;330;p24"/>
          <p:cNvPicPr preferRelativeResize="0"/>
          <p:nvPr/>
        </p:nvPicPr>
        <p:blipFill>
          <a:blip r:embed="rId3">
            <a:alphaModFix/>
          </a:blip>
          <a:stretch>
            <a:fillRect/>
          </a:stretch>
        </p:blipFill>
        <p:spPr>
          <a:xfrm>
            <a:off x="7179185" y="2407340"/>
            <a:ext cx="250550" cy="250550"/>
          </a:xfrm>
          <a:prstGeom prst="rect">
            <a:avLst/>
          </a:prstGeom>
          <a:noFill/>
          <a:ln>
            <a:noFill/>
          </a:ln>
        </p:spPr>
      </p:pic>
      <p:pic>
        <p:nvPicPr>
          <p:cNvPr id="331" name="Google Shape;331;p24"/>
          <p:cNvPicPr preferRelativeResize="0"/>
          <p:nvPr/>
        </p:nvPicPr>
        <p:blipFill>
          <a:blip r:embed="rId3">
            <a:alphaModFix/>
          </a:blip>
          <a:stretch>
            <a:fillRect/>
          </a:stretch>
        </p:blipFill>
        <p:spPr>
          <a:xfrm>
            <a:off x="7331585" y="2559740"/>
            <a:ext cx="250550" cy="250550"/>
          </a:xfrm>
          <a:prstGeom prst="rect">
            <a:avLst/>
          </a:prstGeom>
          <a:noFill/>
          <a:ln>
            <a:noFill/>
          </a:ln>
        </p:spPr>
      </p:pic>
      <p:pic>
        <p:nvPicPr>
          <p:cNvPr id="332" name="Google Shape;332;p24"/>
          <p:cNvPicPr preferRelativeResize="0"/>
          <p:nvPr/>
        </p:nvPicPr>
        <p:blipFill>
          <a:blip r:embed="rId3">
            <a:alphaModFix/>
          </a:blip>
          <a:stretch>
            <a:fillRect/>
          </a:stretch>
        </p:blipFill>
        <p:spPr>
          <a:xfrm>
            <a:off x="7022160" y="2977840"/>
            <a:ext cx="250550" cy="250550"/>
          </a:xfrm>
          <a:prstGeom prst="rect">
            <a:avLst/>
          </a:prstGeom>
          <a:noFill/>
          <a:ln>
            <a:noFill/>
          </a:ln>
        </p:spPr>
      </p:pic>
      <p:sp>
        <p:nvSpPr>
          <p:cNvPr id="333" name="Google Shape;333;p24"/>
          <p:cNvSpPr/>
          <p:nvPr/>
        </p:nvSpPr>
        <p:spPr>
          <a:xfrm>
            <a:off x="4236100" y="1985475"/>
            <a:ext cx="1128000" cy="35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6007125" y="1149025"/>
            <a:ext cx="511500" cy="4329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FFFF">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35" name="Google Shape;335;p24"/>
          <p:cNvSpPr/>
          <p:nvPr/>
        </p:nvSpPr>
        <p:spPr>
          <a:xfrm>
            <a:off x="7142225" y="2239325"/>
            <a:ext cx="511500" cy="5634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FFFF">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36" name="Google Shape;336;p24"/>
          <p:cNvSpPr txBox="1"/>
          <p:nvPr/>
        </p:nvSpPr>
        <p:spPr>
          <a:xfrm>
            <a:off x="4806725" y="1109975"/>
            <a:ext cx="7584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Crowd</a:t>
            </a:r>
            <a:endParaRPr>
              <a:solidFill>
                <a:srgbClr val="FFFFFF"/>
              </a:solidFill>
              <a:latin typeface="Lato"/>
              <a:ea typeface="Lato"/>
              <a:cs typeface="Lato"/>
              <a:sym typeface="Lato"/>
            </a:endParaRPr>
          </a:p>
        </p:txBody>
      </p:sp>
      <p:sp>
        <p:nvSpPr>
          <p:cNvPr id="337" name="Google Shape;337;p24"/>
          <p:cNvSpPr/>
          <p:nvPr/>
        </p:nvSpPr>
        <p:spPr>
          <a:xfrm>
            <a:off x="5483875" y="1272925"/>
            <a:ext cx="458400" cy="8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24"/>
          <p:cNvPicPr preferRelativeResize="0"/>
          <p:nvPr/>
        </p:nvPicPr>
        <p:blipFill>
          <a:blip r:embed="rId4">
            <a:alphaModFix/>
          </a:blip>
          <a:stretch>
            <a:fillRect/>
          </a:stretch>
        </p:blipFill>
        <p:spPr>
          <a:xfrm>
            <a:off x="2489225" y="3386325"/>
            <a:ext cx="4229100" cy="1638300"/>
          </a:xfrm>
          <a:prstGeom prst="rect">
            <a:avLst/>
          </a:prstGeom>
          <a:noFill/>
          <a:ln>
            <a:noFill/>
          </a:ln>
        </p:spPr>
      </p:pic>
      <p:sp>
        <p:nvSpPr>
          <p:cNvPr id="339" name="Google Shape;339;p24"/>
          <p:cNvSpPr txBox="1"/>
          <p:nvPr/>
        </p:nvSpPr>
        <p:spPr>
          <a:xfrm>
            <a:off x="6777225" y="4056950"/>
            <a:ext cx="2157600" cy="8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Credits</a:t>
            </a:r>
            <a:r>
              <a:rPr lang="en-GB">
                <a:latin typeface="Lato"/>
                <a:ea typeface="Lato"/>
                <a:cs typeface="Lato"/>
                <a:sym typeface="Lato"/>
              </a:rPr>
              <a:t> </a:t>
            </a:r>
            <a:r>
              <a:rPr lang="en-GB" sz="1100" u="sng">
                <a:solidFill>
                  <a:srgbClr val="FFFFFF"/>
                </a:solidFill>
                <a:hlinkClick r:id="rId5">
                  <a:extLst>
                    <a:ext uri="{A12FA001-AC4F-418D-AE19-62706E023703}">
                      <ahyp:hlinkClr val="tx"/>
                    </a:ext>
                  </a:extLst>
                </a:hlinkClick>
              </a:rPr>
              <a:t>https://www.atss.in/people-counting-cctv-solutions/</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Violator Notifications</a:t>
            </a:r>
            <a:endParaRPr/>
          </a:p>
        </p:txBody>
      </p:sp>
      <p:sp>
        <p:nvSpPr>
          <p:cNvPr id="345" name="Google Shape;345;p25"/>
          <p:cNvSpPr/>
          <p:nvPr/>
        </p:nvSpPr>
        <p:spPr>
          <a:xfrm>
            <a:off x="1755200" y="1223925"/>
            <a:ext cx="2578500" cy="2129100"/>
          </a:xfrm>
          <a:prstGeom prst="parallelogram">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Region</a:t>
            </a:r>
            <a:endParaRPr/>
          </a:p>
        </p:txBody>
      </p:sp>
      <p:pic>
        <p:nvPicPr>
          <p:cNvPr id="346" name="Google Shape;346;p25"/>
          <p:cNvPicPr preferRelativeResize="0"/>
          <p:nvPr/>
        </p:nvPicPr>
        <p:blipFill>
          <a:blip r:embed="rId3">
            <a:alphaModFix/>
          </a:blip>
          <a:stretch>
            <a:fillRect/>
          </a:stretch>
        </p:blipFill>
        <p:spPr>
          <a:xfrm>
            <a:off x="2231310" y="1312765"/>
            <a:ext cx="250550" cy="250550"/>
          </a:xfrm>
          <a:prstGeom prst="rect">
            <a:avLst/>
          </a:prstGeom>
          <a:noFill/>
          <a:ln>
            <a:noFill/>
          </a:ln>
        </p:spPr>
      </p:pic>
      <p:pic>
        <p:nvPicPr>
          <p:cNvPr id="347" name="Google Shape;347;p25"/>
          <p:cNvPicPr preferRelativeResize="0"/>
          <p:nvPr/>
        </p:nvPicPr>
        <p:blipFill>
          <a:blip r:embed="rId3">
            <a:alphaModFix/>
          </a:blip>
          <a:stretch>
            <a:fillRect/>
          </a:stretch>
        </p:blipFill>
        <p:spPr>
          <a:xfrm>
            <a:off x="2399335" y="1456015"/>
            <a:ext cx="250550" cy="250550"/>
          </a:xfrm>
          <a:prstGeom prst="rect">
            <a:avLst/>
          </a:prstGeom>
          <a:noFill/>
          <a:ln>
            <a:noFill/>
          </a:ln>
        </p:spPr>
      </p:pic>
      <p:pic>
        <p:nvPicPr>
          <p:cNvPr id="348" name="Google Shape;348;p25"/>
          <p:cNvPicPr preferRelativeResize="0"/>
          <p:nvPr/>
        </p:nvPicPr>
        <p:blipFill>
          <a:blip r:embed="rId3">
            <a:alphaModFix/>
          </a:blip>
          <a:stretch>
            <a:fillRect/>
          </a:stretch>
        </p:blipFill>
        <p:spPr>
          <a:xfrm>
            <a:off x="2399335" y="1273615"/>
            <a:ext cx="250550" cy="250550"/>
          </a:xfrm>
          <a:prstGeom prst="rect">
            <a:avLst/>
          </a:prstGeom>
          <a:noFill/>
          <a:ln>
            <a:noFill/>
          </a:ln>
        </p:spPr>
      </p:pic>
      <p:pic>
        <p:nvPicPr>
          <p:cNvPr id="349" name="Google Shape;349;p25"/>
          <p:cNvPicPr preferRelativeResize="0"/>
          <p:nvPr/>
        </p:nvPicPr>
        <p:blipFill>
          <a:blip r:embed="rId3">
            <a:alphaModFix/>
          </a:blip>
          <a:stretch>
            <a:fillRect/>
          </a:stretch>
        </p:blipFill>
        <p:spPr>
          <a:xfrm>
            <a:off x="2688510" y="1769965"/>
            <a:ext cx="250550" cy="250550"/>
          </a:xfrm>
          <a:prstGeom prst="rect">
            <a:avLst/>
          </a:prstGeom>
          <a:noFill/>
          <a:ln>
            <a:noFill/>
          </a:ln>
        </p:spPr>
      </p:pic>
      <p:pic>
        <p:nvPicPr>
          <p:cNvPr id="350" name="Google Shape;350;p25"/>
          <p:cNvPicPr preferRelativeResize="0"/>
          <p:nvPr/>
        </p:nvPicPr>
        <p:blipFill>
          <a:blip r:embed="rId3">
            <a:alphaModFix/>
          </a:blip>
          <a:stretch>
            <a:fillRect/>
          </a:stretch>
        </p:blipFill>
        <p:spPr>
          <a:xfrm>
            <a:off x="3794585" y="1563315"/>
            <a:ext cx="250550" cy="250550"/>
          </a:xfrm>
          <a:prstGeom prst="rect">
            <a:avLst/>
          </a:prstGeom>
          <a:noFill/>
          <a:ln>
            <a:noFill/>
          </a:ln>
        </p:spPr>
      </p:pic>
      <p:pic>
        <p:nvPicPr>
          <p:cNvPr id="351" name="Google Shape;351;p25"/>
          <p:cNvPicPr preferRelativeResize="0"/>
          <p:nvPr/>
        </p:nvPicPr>
        <p:blipFill>
          <a:blip r:embed="rId3">
            <a:alphaModFix/>
          </a:blip>
          <a:stretch>
            <a:fillRect/>
          </a:stretch>
        </p:blipFill>
        <p:spPr>
          <a:xfrm>
            <a:off x="2148785" y="2676665"/>
            <a:ext cx="250550" cy="250550"/>
          </a:xfrm>
          <a:prstGeom prst="rect">
            <a:avLst/>
          </a:prstGeom>
          <a:noFill/>
          <a:ln>
            <a:noFill/>
          </a:ln>
        </p:spPr>
      </p:pic>
      <p:pic>
        <p:nvPicPr>
          <p:cNvPr id="352" name="Google Shape;352;p25"/>
          <p:cNvPicPr preferRelativeResize="0"/>
          <p:nvPr/>
        </p:nvPicPr>
        <p:blipFill>
          <a:blip r:embed="rId3">
            <a:alphaModFix/>
          </a:blip>
          <a:stretch>
            <a:fillRect/>
          </a:stretch>
        </p:blipFill>
        <p:spPr>
          <a:xfrm>
            <a:off x="2309310" y="2774340"/>
            <a:ext cx="250550" cy="250550"/>
          </a:xfrm>
          <a:prstGeom prst="rect">
            <a:avLst/>
          </a:prstGeom>
          <a:noFill/>
          <a:ln>
            <a:noFill/>
          </a:ln>
        </p:spPr>
      </p:pic>
      <p:pic>
        <p:nvPicPr>
          <p:cNvPr id="353" name="Google Shape;353;p25"/>
          <p:cNvPicPr preferRelativeResize="0"/>
          <p:nvPr/>
        </p:nvPicPr>
        <p:blipFill>
          <a:blip r:embed="rId3">
            <a:alphaModFix/>
          </a:blip>
          <a:stretch>
            <a:fillRect/>
          </a:stretch>
        </p:blipFill>
        <p:spPr>
          <a:xfrm>
            <a:off x="3544035" y="2363940"/>
            <a:ext cx="250550" cy="250550"/>
          </a:xfrm>
          <a:prstGeom prst="rect">
            <a:avLst/>
          </a:prstGeom>
          <a:noFill/>
          <a:ln>
            <a:noFill/>
          </a:ln>
        </p:spPr>
      </p:pic>
      <p:pic>
        <p:nvPicPr>
          <p:cNvPr id="354" name="Google Shape;354;p25"/>
          <p:cNvPicPr preferRelativeResize="0"/>
          <p:nvPr/>
        </p:nvPicPr>
        <p:blipFill>
          <a:blip r:embed="rId3">
            <a:alphaModFix/>
          </a:blip>
          <a:stretch>
            <a:fillRect/>
          </a:stretch>
        </p:blipFill>
        <p:spPr>
          <a:xfrm>
            <a:off x="3450510" y="2531965"/>
            <a:ext cx="250550" cy="250550"/>
          </a:xfrm>
          <a:prstGeom prst="rect">
            <a:avLst/>
          </a:prstGeom>
          <a:noFill/>
          <a:ln>
            <a:noFill/>
          </a:ln>
        </p:spPr>
      </p:pic>
      <p:pic>
        <p:nvPicPr>
          <p:cNvPr id="355" name="Google Shape;355;p25"/>
          <p:cNvPicPr preferRelativeResize="0"/>
          <p:nvPr/>
        </p:nvPicPr>
        <p:blipFill>
          <a:blip r:embed="rId3">
            <a:alphaModFix/>
          </a:blip>
          <a:stretch>
            <a:fillRect/>
          </a:stretch>
        </p:blipFill>
        <p:spPr>
          <a:xfrm>
            <a:off x="3602910" y="2684365"/>
            <a:ext cx="250550" cy="250550"/>
          </a:xfrm>
          <a:prstGeom prst="rect">
            <a:avLst/>
          </a:prstGeom>
          <a:noFill/>
          <a:ln>
            <a:noFill/>
          </a:ln>
        </p:spPr>
      </p:pic>
      <p:pic>
        <p:nvPicPr>
          <p:cNvPr id="356" name="Google Shape;356;p25"/>
          <p:cNvPicPr preferRelativeResize="0"/>
          <p:nvPr/>
        </p:nvPicPr>
        <p:blipFill>
          <a:blip r:embed="rId3">
            <a:alphaModFix/>
          </a:blip>
          <a:stretch>
            <a:fillRect/>
          </a:stretch>
        </p:blipFill>
        <p:spPr>
          <a:xfrm>
            <a:off x="3293485" y="3102465"/>
            <a:ext cx="250550" cy="250550"/>
          </a:xfrm>
          <a:prstGeom prst="rect">
            <a:avLst/>
          </a:prstGeom>
          <a:noFill/>
          <a:ln>
            <a:noFill/>
          </a:ln>
        </p:spPr>
      </p:pic>
      <p:sp>
        <p:nvSpPr>
          <p:cNvPr id="357" name="Google Shape;357;p25"/>
          <p:cNvSpPr/>
          <p:nvPr/>
        </p:nvSpPr>
        <p:spPr>
          <a:xfrm>
            <a:off x="2278450" y="1273650"/>
            <a:ext cx="511500" cy="4329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FFFF">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58" name="Google Shape;358;p25"/>
          <p:cNvSpPr/>
          <p:nvPr/>
        </p:nvSpPr>
        <p:spPr>
          <a:xfrm>
            <a:off x="3413550" y="2363950"/>
            <a:ext cx="511500" cy="5634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rgbClr val="00FFFF">
                <a:alpha val="4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59" name="Google Shape;359;p25"/>
          <p:cNvSpPr txBox="1"/>
          <p:nvPr/>
        </p:nvSpPr>
        <p:spPr>
          <a:xfrm>
            <a:off x="1078050" y="1234600"/>
            <a:ext cx="7584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Crowd</a:t>
            </a:r>
            <a:endParaRPr>
              <a:solidFill>
                <a:srgbClr val="FFFFFF"/>
              </a:solidFill>
              <a:latin typeface="Lato"/>
              <a:ea typeface="Lato"/>
              <a:cs typeface="Lato"/>
              <a:sym typeface="Lato"/>
            </a:endParaRPr>
          </a:p>
        </p:txBody>
      </p:sp>
      <p:sp>
        <p:nvSpPr>
          <p:cNvPr id="360" name="Google Shape;360;p25"/>
          <p:cNvSpPr/>
          <p:nvPr/>
        </p:nvSpPr>
        <p:spPr>
          <a:xfrm>
            <a:off x="1755200" y="1397550"/>
            <a:ext cx="458400" cy="81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4392425" y="2071475"/>
            <a:ext cx="1128000" cy="35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62" name="Google Shape;362;p25"/>
          <p:cNvGraphicFramePr/>
          <p:nvPr/>
        </p:nvGraphicFramePr>
        <p:xfrm>
          <a:off x="5881025" y="1256975"/>
          <a:ext cx="3000000" cy="3000000"/>
        </p:xfrm>
        <a:graphic>
          <a:graphicData uri="http://schemas.openxmlformats.org/drawingml/2006/table">
            <a:tbl>
              <a:tblPr>
                <a:noFill/>
                <a:tableStyleId>{B7BEE396-3A02-4303-AF2D-A39ECC8D0884}</a:tableStyleId>
              </a:tblPr>
              <a:tblGrid>
                <a:gridCol w="1405375"/>
                <a:gridCol w="1405375"/>
              </a:tblGrid>
              <a:tr h="381000">
                <a:tc>
                  <a:txBody>
                    <a:bodyPr/>
                    <a:lstStyle/>
                    <a:p>
                      <a:pPr indent="0" lvl="0" marL="0" rtl="0" algn="l">
                        <a:spcBef>
                          <a:spcPts val="0"/>
                        </a:spcBef>
                        <a:spcAft>
                          <a:spcPts val="0"/>
                        </a:spcAft>
                        <a:buNone/>
                      </a:pPr>
                      <a:r>
                        <a:rPr lang="en-GB">
                          <a:solidFill>
                            <a:srgbClr val="FFFFFF"/>
                          </a:solidFill>
                        </a:rPr>
                        <a:t>Region Name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Severity Level</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rPr>
                        <a:t>R1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Low/Moderate/High</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rPr>
                        <a:t>R2</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Low/Moderate/High</a:t>
                      </a:r>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rPr>
                        <a:t>...</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a:t>
                      </a:r>
                      <a:endParaRPr>
                        <a:solidFill>
                          <a:srgbClr val="FFFFFF"/>
                        </a:solidFill>
                      </a:endParaRPr>
                    </a:p>
                  </a:txBody>
                  <a:tcPr marT="91425" marB="91425" marR="91425" marL="91425"/>
                </a:tc>
              </a:tr>
            </a:tbl>
          </a:graphicData>
        </a:graphic>
      </p:graphicFrame>
      <p:sp>
        <p:nvSpPr>
          <p:cNvPr id="363" name="Google Shape;363;p25"/>
          <p:cNvSpPr/>
          <p:nvPr/>
        </p:nvSpPr>
        <p:spPr>
          <a:xfrm>
            <a:off x="4783925" y="3845900"/>
            <a:ext cx="1227300" cy="70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Notification Service</a:t>
            </a:r>
            <a:endParaRPr/>
          </a:p>
        </p:txBody>
      </p:sp>
      <p:sp>
        <p:nvSpPr>
          <p:cNvPr id="364" name="Google Shape;364;p25"/>
          <p:cNvSpPr/>
          <p:nvPr/>
        </p:nvSpPr>
        <p:spPr>
          <a:xfrm flipH="1" rot="-5400000">
            <a:off x="6273000" y="3509800"/>
            <a:ext cx="895200" cy="645000"/>
          </a:xfrm>
          <a:prstGeom prst="bentUpArrow">
            <a:avLst>
              <a:gd fmla="val 25939"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5"/>
          <p:cNvSpPr txBox="1"/>
          <p:nvPr/>
        </p:nvSpPr>
        <p:spPr>
          <a:xfrm>
            <a:off x="7043100" y="3384700"/>
            <a:ext cx="21099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Database (MySQL/AWS Redshift)</a:t>
            </a:r>
            <a:endParaRPr>
              <a:solidFill>
                <a:srgbClr val="FFFFFF"/>
              </a:solidFill>
              <a:latin typeface="Lato"/>
              <a:ea typeface="Lato"/>
              <a:cs typeface="Lato"/>
              <a:sym typeface="Lato"/>
            </a:endParaRPr>
          </a:p>
        </p:txBody>
      </p:sp>
      <p:sp>
        <p:nvSpPr>
          <p:cNvPr id="366" name="Google Shape;366;p25"/>
          <p:cNvSpPr txBox="1"/>
          <p:nvPr/>
        </p:nvSpPr>
        <p:spPr>
          <a:xfrm>
            <a:off x="4690125" y="4549400"/>
            <a:ext cx="1523700" cy="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SMS/ AWS SNS to Police</a:t>
            </a:r>
            <a:endParaRPr>
              <a:solidFill>
                <a:srgbClr val="FFFFFF"/>
              </a:solidFill>
              <a:latin typeface="Lato"/>
              <a:ea typeface="Lato"/>
              <a:cs typeface="Lato"/>
              <a:sym typeface="Lato"/>
            </a:endParaRPr>
          </a:p>
        </p:txBody>
      </p:sp>
      <p:cxnSp>
        <p:nvCxnSpPr>
          <p:cNvPr id="367" name="Google Shape;367;p25"/>
          <p:cNvCxnSpPr>
            <a:stCxn id="357" idx="0"/>
          </p:cNvCxnSpPr>
          <p:nvPr/>
        </p:nvCxnSpPr>
        <p:spPr>
          <a:xfrm flipH="1" rot="-5400000">
            <a:off x="3932350" y="-124500"/>
            <a:ext cx="602400" cy="3398700"/>
          </a:xfrm>
          <a:prstGeom prst="curvedConnector4">
            <a:avLst>
              <a:gd fmla="val -39529" name="adj1"/>
              <a:gd fmla="val 53762" name="adj2"/>
            </a:avLst>
          </a:prstGeom>
          <a:noFill/>
          <a:ln cap="flat" cmpd="sng" w="9525">
            <a:solidFill>
              <a:schemeClr val="dk2"/>
            </a:solidFill>
            <a:prstDash val="solid"/>
            <a:round/>
            <a:headEnd len="med" w="med" type="none"/>
            <a:tailEnd len="med" w="med" type="none"/>
          </a:ln>
        </p:spPr>
      </p:cxnSp>
      <p:cxnSp>
        <p:nvCxnSpPr>
          <p:cNvPr id="368" name="Google Shape;368;p25"/>
          <p:cNvCxnSpPr>
            <a:stCxn id="358" idx="3"/>
          </p:cNvCxnSpPr>
          <p:nvPr/>
        </p:nvCxnSpPr>
        <p:spPr>
          <a:xfrm flipH="1" rot="10800000">
            <a:off x="3925050" y="2470150"/>
            <a:ext cx="2023500" cy="1755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